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64" r:id="rId3"/>
    <p:sldId id="257" r:id="rId4"/>
    <p:sldId id="259" r:id="rId5"/>
    <p:sldId id="263" r:id="rId6"/>
    <p:sldId id="260" r:id="rId7"/>
    <p:sldId id="265" r:id="rId8"/>
    <p:sldId id="261" r:id="rId9"/>
    <p:sldId id="258" r:id="rId10"/>
    <p:sldId id="2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50" d="100"/>
          <a:sy n="150" d="100"/>
        </p:scale>
        <p:origin x="216" y="27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5186F0-F1F9-DA4E-9B59-E86E2B61654E}" type="datetimeFigureOut">
              <a:rPr lang="en-US" smtClean="0"/>
              <a:t>8/18/15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195419-6685-A041-BE16-63A133ED72B8}" type="slidenum">
              <a:rPr lang="en-US" smtClean="0"/>
              <a:t>‹#›</a:t>
            </a:fld>
            <a:endParaRPr lang="en-US"/>
          </a:p>
        </p:txBody>
      </p:sp>
    </p:spTree>
    <p:extLst>
      <p:ext uri="{BB962C8B-B14F-4D97-AF65-F5344CB8AC3E}">
        <p14:creationId xmlns:p14="http://schemas.microsoft.com/office/powerpoint/2010/main" val="221342346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95419-6685-A041-BE16-63A133ED72B8}" type="slidenum">
              <a:rPr lang="en-US" smtClean="0"/>
              <a:t>1</a:t>
            </a:fld>
            <a:endParaRPr lang="en-US"/>
          </a:p>
        </p:txBody>
      </p:sp>
    </p:spTree>
    <p:extLst>
      <p:ext uri="{BB962C8B-B14F-4D97-AF65-F5344CB8AC3E}">
        <p14:creationId xmlns:p14="http://schemas.microsoft.com/office/powerpoint/2010/main" val="36117044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95419-6685-A041-BE16-63A133ED72B8}" type="slidenum">
              <a:rPr lang="en-US" smtClean="0"/>
              <a:t>10</a:t>
            </a:fld>
            <a:endParaRPr lang="en-US"/>
          </a:p>
        </p:txBody>
      </p:sp>
    </p:spTree>
    <p:extLst>
      <p:ext uri="{BB962C8B-B14F-4D97-AF65-F5344CB8AC3E}">
        <p14:creationId xmlns:p14="http://schemas.microsoft.com/office/powerpoint/2010/main" val="3611704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95419-6685-A041-BE16-63A133ED72B8}" type="slidenum">
              <a:rPr lang="en-US" smtClean="0"/>
              <a:t>2</a:t>
            </a:fld>
            <a:endParaRPr lang="en-US"/>
          </a:p>
        </p:txBody>
      </p:sp>
    </p:spTree>
    <p:extLst>
      <p:ext uri="{BB962C8B-B14F-4D97-AF65-F5344CB8AC3E}">
        <p14:creationId xmlns:p14="http://schemas.microsoft.com/office/powerpoint/2010/main" val="3611704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95419-6685-A041-BE16-63A133ED72B8}" type="slidenum">
              <a:rPr lang="en-US" smtClean="0"/>
              <a:t>3</a:t>
            </a:fld>
            <a:endParaRPr lang="en-US"/>
          </a:p>
        </p:txBody>
      </p:sp>
    </p:spTree>
    <p:extLst>
      <p:ext uri="{BB962C8B-B14F-4D97-AF65-F5344CB8AC3E}">
        <p14:creationId xmlns:p14="http://schemas.microsoft.com/office/powerpoint/2010/main" val="3611704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95419-6685-A041-BE16-63A133ED72B8}" type="slidenum">
              <a:rPr lang="en-US" smtClean="0"/>
              <a:t>4</a:t>
            </a:fld>
            <a:endParaRPr lang="en-US"/>
          </a:p>
        </p:txBody>
      </p:sp>
    </p:spTree>
    <p:extLst>
      <p:ext uri="{BB962C8B-B14F-4D97-AF65-F5344CB8AC3E}">
        <p14:creationId xmlns:p14="http://schemas.microsoft.com/office/powerpoint/2010/main" val="3611704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95419-6685-A041-BE16-63A133ED72B8}" type="slidenum">
              <a:rPr lang="en-US" smtClean="0"/>
              <a:t>5</a:t>
            </a:fld>
            <a:endParaRPr lang="en-US"/>
          </a:p>
        </p:txBody>
      </p:sp>
    </p:spTree>
    <p:extLst>
      <p:ext uri="{BB962C8B-B14F-4D97-AF65-F5344CB8AC3E}">
        <p14:creationId xmlns:p14="http://schemas.microsoft.com/office/powerpoint/2010/main" val="36117044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95419-6685-A041-BE16-63A133ED72B8}" type="slidenum">
              <a:rPr lang="en-US" smtClean="0"/>
              <a:t>6</a:t>
            </a:fld>
            <a:endParaRPr lang="en-US"/>
          </a:p>
        </p:txBody>
      </p:sp>
    </p:spTree>
    <p:extLst>
      <p:ext uri="{BB962C8B-B14F-4D97-AF65-F5344CB8AC3E}">
        <p14:creationId xmlns:p14="http://schemas.microsoft.com/office/powerpoint/2010/main" val="36117044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95419-6685-A041-BE16-63A133ED72B8}" type="slidenum">
              <a:rPr lang="en-US" smtClean="0"/>
              <a:t>7</a:t>
            </a:fld>
            <a:endParaRPr lang="en-US"/>
          </a:p>
        </p:txBody>
      </p:sp>
    </p:spTree>
    <p:extLst>
      <p:ext uri="{BB962C8B-B14F-4D97-AF65-F5344CB8AC3E}">
        <p14:creationId xmlns:p14="http://schemas.microsoft.com/office/powerpoint/2010/main" val="3611704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95419-6685-A041-BE16-63A133ED72B8}" type="slidenum">
              <a:rPr lang="en-US" smtClean="0"/>
              <a:t>8</a:t>
            </a:fld>
            <a:endParaRPr lang="en-US"/>
          </a:p>
        </p:txBody>
      </p:sp>
    </p:spTree>
    <p:extLst>
      <p:ext uri="{BB962C8B-B14F-4D97-AF65-F5344CB8AC3E}">
        <p14:creationId xmlns:p14="http://schemas.microsoft.com/office/powerpoint/2010/main" val="36117044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B195419-6685-A041-BE16-63A133ED72B8}" type="slidenum">
              <a:rPr lang="en-US" smtClean="0"/>
              <a:t>9</a:t>
            </a:fld>
            <a:endParaRPr lang="en-US"/>
          </a:p>
        </p:txBody>
      </p:sp>
    </p:spTree>
    <p:extLst>
      <p:ext uri="{BB962C8B-B14F-4D97-AF65-F5344CB8AC3E}">
        <p14:creationId xmlns:p14="http://schemas.microsoft.com/office/powerpoint/2010/main" val="3611704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50E6FC4-DF9D-2E4D-86F0-2B3B18D1BE06}" type="datetimeFigureOut">
              <a:rPr lang="en-US" smtClean="0"/>
              <a:t>8/18/15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9A45-08FF-F34F-8884-1EF8602C207D}" type="slidenum">
              <a:rPr lang="en-US" smtClean="0"/>
              <a:t>‹#›</a:t>
            </a:fld>
            <a:endParaRPr lang="en-US"/>
          </a:p>
        </p:txBody>
      </p:sp>
    </p:spTree>
    <p:extLst>
      <p:ext uri="{BB962C8B-B14F-4D97-AF65-F5344CB8AC3E}">
        <p14:creationId xmlns:p14="http://schemas.microsoft.com/office/powerpoint/2010/main" val="1036408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E6FC4-DF9D-2E4D-86F0-2B3B18D1BE06}" type="datetimeFigureOut">
              <a:rPr lang="en-US" smtClean="0"/>
              <a:t>8/18/15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9A45-08FF-F34F-8884-1EF8602C207D}" type="slidenum">
              <a:rPr lang="en-US" smtClean="0"/>
              <a:t>‹#›</a:t>
            </a:fld>
            <a:endParaRPr lang="en-US"/>
          </a:p>
        </p:txBody>
      </p:sp>
    </p:spTree>
    <p:extLst>
      <p:ext uri="{BB962C8B-B14F-4D97-AF65-F5344CB8AC3E}">
        <p14:creationId xmlns:p14="http://schemas.microsoft.com/office/powerpoint/2010/main" val="4162407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E6FC4-DF9D-2E4D-86F0-2B3B18D1BE06}" type="datetimeFigureOut">
              <a:rPr lang="en-US" smtClean="0"/>
              <a:t>8/18/15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9A45-08FF-F34F-8884-1EF8602C207D}" type="slidenum">
              <a:rPr lang="en-US" smtClean="0"/>
              <a:t>‹#›</a:t>
            </a:fld>
            <a:endParaRPr lang="en-US"/>
          </a:p>
        </p:txBody>
      </p:sp>
    </p:spTree>
    <p:extLst>
      <p:ext uri="{BB962C8B-B14F-4D97-AF65-F5344CB8AC3E}">
        <p14:creationId xmlns:p14="http://schemas.microsoft.com/office/powerpoint/2010/main" val="1461865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0E6FC4-DF9D-2E4D-86F0-2B3B18D1BE06}" type="datetimeFigureOut">
              <a:rPr lang="en-US" smtClean="0"/>
              <a:t>8/18/15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9A45-08FF-F34F-8884-1EF8602C207D}" type="slidenum">
              <a:rPr lang="en-US" smtClean="0"/>
              <a:t>‹#›</a:t>
            </a:fld>
            <a:endParaRPr lang="en-US"/>
          </a:p>
        </p:txBody>
      </p:sp>
    </p:spTree>
    <p:extLst>
      <p:ext uri="{BB962C8B-B14F-4D97-AF65-F5344CB8AC3E}">
        <p14:creationId xmlns:p14="http://schemas.microsoft.com/office/powerpoint/2010/main" val="2817327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0E6FC4-DF9D-2E4D-86F0-2B3B18D1BE06}" type="datetimeFigureOut">
              <a:rPr lang="en-US" smtClean="0"/>
              <a:t>8/18/15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339A45-08FF-F34F-8884-1EF8602C207D}" type="slidenum">
              <a:rPr lang="en-US" smtClean="0"/>
              <a:t>‹#›</a:t>
            </a:fld>
            <a:endParaRPr lang="en-US"/>
          </a:p>
        </p:txBody>
      </p:sp>
    </p:spTree>
    <p:extLst>
      <p:ext uri="{BB962C8B-B14F-4D97-AF65-F5344CB8AC3E}">
        <p14:creationId xmlns:p14="http://schemas.microsoft.com/office/powerpoint/2010/main" val="3075677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50E6FC4-DF9D-2E4D-86F0-2B3B18D1BE06}" type="datetimeFigureOut">
              <a:rPr lang="en-US" smtClean="0"/>
              <a:t>8/18/15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39A45-08FF-F34F-8884-1EF8602C207D}" type="slidenum">
              <a:rPr lang="en-US" smtClean="0"/>
              <a:t>‹#›</a:t>
            </a:fld>
            <a:endParaRPr lang="en-US"/>
          </a:p>
        </p:txBody>
      </p:sp>
    </p:spTree>
    <p:extLst>
      <p:ext uri="{BB962C8B-B14F-4D97-AF65-F5344CB8AC3E}">
        <p14:creationId xmlns:p14="http://schemas.microsoft.com/office/powerpoint/2010/main" val="462556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0E6FC4-DF9D-2E4D-86F0-2B3B18D1BE06}" type="datetimeFigureOut">
              <a:rPr lang="en-US" smtClean="0"/>
              <a:t>8/18/15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339A45-08FF-F34F-8884-1EF8602C207D}" type="slidenum">
              <a:rPr lang="en-US" smtClean="0"/>
              <a:t>‹#›</a:t>
            </a:fld>
            <a:endParaRPr lang="en-US"/>
          </a:p>
        </p:txBody>
      </p:sp>
    </p:spTree>
    <p:extLst>
      <p:ext uri="{BB962C8B-B14F-4D97-AF65-F5344CB8AC3E}">
        <p14:creationId xmlns:p14="http://schemas.microsoft.com/office/powerpoint/2010/main" val="356797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0E6FC4-DF9D-2E4D-86F0-2B3B18D1BE06}" type="datetimeFigureOut">
              <a:rPr lang="en-US" smtClean="0"/>
              <a:t>8/18/15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339A45-08FF-F34F-8884-1EF8602C207D}" type="slidenum">
              <a:rPr lang="en-US" smtClean="0"/>
              <a:t>‹#›</a:t>
            </a:fld>
            <a:endParaRPr lang="en-US"/>
          </a:p>
        </p:txBody>
      </p:sp>
    </p:spTree>
    <p:extLst>
      <p:ext uri="{BB962C8B-B14F-4D97-AF65-F5344CB8AC3E}">
        <p14:creationId xmlns:p14="http://schemas.microsoft.com/office/powerpoint/2010/main" val="1670299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E6FC4-DF9D-2E4D-86F0-2B3B18D1BE06}" type="datetimeFigureOut">
              <a:rPr lang="en-US" smtClean="0"/>
              <a:t>8/18/15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339A45-08FF-F34F-8884-1EF8602C207D}" type="slidenum">
              <a:rPr lang="en-US" smtClean="0"/>
              <a:t>‹#›</a:t>
            </a:fld>
            <a:endParaRPr lang="en-US"/>
          </a:p>
        </p:txBody>
      </p:sp>
    </p:spTree>
    <p:extLst>
      <p:ext uri="{BB962C8B-B14F-4D97-AF65-F5344CB8AC3E}">
        <p14:creationId xmlns:p14="http://schemas.microsoft.com/office/powerpoint/2010/main" val="749105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E6FC4-DF9D-2E4D-86F0-2B3B18D1BE06}" type="datetimeFigureOut">
              <a:rPr lang="en-US" smtClean="0"/>
              <a:t>8/18/15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39A45-08FF-F34F-8884-1EF8602C207D}" type="slidenum">
              <a:rPr lang="en-US" smtClean="0"/>
              <a:t>‹#›</a:t>
            </a:fld>
            <a:endParaRPr lang="en-US"/>
          </a:p>
        </p:txBody>
      </p:sp>
    </p:spTree>
    <p:extLst>
      <p:ext uri="{BB962C8B-B14F-4D97-AF65-F5344CB8AC3E}">
        <p14:creationId xmlns:p14="http://schemas.microsoft.com/office/powerpoint/2010/main" val="2186427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0E6FC4-DF9D-2E4D-86F0-2B3B18D1BE06}" type="datetimeFigureOut">
              <a:rPr lang="en-US" smtClean="0"/>
              <a:t>8/18/15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339A45-08FF-F34F-8884-1EF8602C207D}" type="slidenum">
              <a:rPr lang="en-US" smtClean="0"/>
              <a:t>‹#›</a:t>
            </a:fld>
            <a:endParaRPr lang="en-US"/>
          </a:p>
        </p:txBody>
      </p:sp>
    </p:spTree>
    <p:extLst>
      <p:ext uri="{BB962C8B-B14F-4D97-AF65-F5344CB8AC3E}">
        <p14:creationId xmlns:p14="http://schemas.microsoft.com/office/powerpoint/2010/main" val="271328533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0E6FC4-DF9D-2E4D-86F0-2B3B18D1BE06}" type="datetimeFigureOut">
              <a:rPr lang="en-US" smtClean="0"/>
              <a:t>8/18/15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39A45-08FF-F34F-8884-1EF8602C207D}" type="slidenum">
              <a:rPr lang="en-US" smtClean="0"/>
              <a:t>‹#›</a:t>
            </a:fld>
            <a:endParaRPr lang="en-US"/>
          </a:p>
        </p:txBody>
      </p:sp>
    </p:spTree>
    <p:extLst>
      <p:ext uri="{BB962C8B-B14F-4D97-AF65-F5344CB8AC3E}">
        <p14:creationId xmlns:p14="http://schemas.microsoft.com/office/powerpoint/2010/main" val="5279505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9974" y="422263"/>
            <a:ext cx="7772400" cy="887487"/>
          </a:xfrm>
        </p:spPr>
        <p:txBody>
          <a:bodyPr>
            <a:normAutofit/>
          </a:bodyPr>
          <a:lstStyle/>
          <a:p>
            <a:r>
              <a:rPr lang="en-US" dirty="0" smtClean="0"/>
              <a:t>How is China modern? </a:t>
            </a:r>
            <a:endParaRPr lang="en-US" dirty="0"/>
          </a:p>
        </p:txBody>
      </p:sp>
      <p:sp>
        <p:nvSpPr>
          <p:cNvPr id="3" name="Subtitle 2"/>
          <p:cNvSpPr>
            <a:spLocks noGrp="1"/>
          </p:cNvSpPr>
          <p:nvPr>
            <p:ph type="subTitle" idx="1"/>
          </p:nvPr>
        </p:nvSpPr>
        <p:spPr>
          <a:xfrm>
            <a:off x="579974" y="1508198"/>
            <a:ext cx="8005134" cy="4828878"/>
          </a:xfrm>
        </p:spPr>
        <p:txBody>
          <a:bodyPr>
            <a:normAutofit fontScale="92500" lnSpcReduction="20000"/>
          </a:bodyPr>
          <a:lstStyle/>
          <a:p>
            <a:pPr algn="l"/>
            <a:r>
              <a:rPr lang="en-US" i="1" dirty="0" smtClean="0"/>
              <a:t>Modernity for the Orient is primarily its subjugation to the West’s political, military, and economic control. The modern Orient was born only when it was invaded, defeated, and exploited by the West. This is to say that only when the Orient became an object for the West did it enter modern times</a:t>
            </a:r>
            <a:r>
              <a:rPr lang="en-US" dirty="0" smtClean="0"/>
              <a:t>.</a:t>
            </a:r>
          </a:p>
          <a:p>
            <a:pPr algn="r"/>
            <a:r>
              <a:rPr lang="en-US" dirty="0" smtClean="0"/>
              <a:t> _____Yoshimi Takeuchi, 1910-1977 </a:t>
            </a:r>
          </a:p>
          <a:p>
            <a:r>
              <a:rPr lang="en-US" sz="2800" dirty="0" smtClean="0"/>
              <a:t>Quoted by Theodore </a:t>
            </a:r>
            <a:r>
              <a:rPr lang="en-US" sz="2800" dirty="0" err="1" smtClean="0"/>
              <a:t>Huters</a:t>
            </a:r>
            <a:r>
              <a:rPr lang="en-US" sz="2800" dirty="0" smtClean="0"/>
              <a:t> in “Ideologies of Realism in Modern China.”  </a:t>
            </a:r>
            <a:r>
              <a:rPr lang="en-US" sz="2800" i="1" dirty="0" smtClean="0"/>
              <a:t>Politics, Ideology, and Literary Discourse in Modern China</a:t>
            </a:r>
            <a:r>
              <a:rPr lang="en-US" sz="2800" dirty="0" smtClean="0"/>
              <a:t>. ed. by Liu Kang and </a:t>
            </a:r>
            <a:r>
              <a:rPr lang="en-US" sz="2800" dirty="0" err="1" smtClean="0"/>
              <a:t>Xiaobing</a:t>
            </a:r>
            <a:r>
              <a:rPr lang="en-US" sz="2800" dirty="0" smtClean="0"/>
              <a:t> Tang; Duke University Press, 1993 </a:t>
            </a:r>
            <a:endParaRPr lang="en-US" sz="2800" dirty="0"/>
          </a:p>
        </p:txBody>
      </p:sp>
    </p:spTree>
    <p:extLst>
      <p:ext uri="{BB962C8B-B14F-4D97-AF65-F5344CB8AC3E}">
        <p14:creationId xmlns:p14="http://schemas.microsoft.com/office/powerpoint/2010/main" val="156121997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9974" y="296333"/>
            <a:ext cx="7772400" cy="643467"/>
          </a:xfrm>
        </p:spPr>
        <p:txBody>
          <a:bodyPr>
            <a:normAutofit fontScale="90000"/>
          </a:bodyPr>
          <a:lstStyle/>
          <a:p>
            <a:r>
              <a:rPr lang="en-US" sz="3200" dirty="0" smtClean="0"/>
              <a:t>Lu </a:t>
            </a:r>
            <a:r>
              <a:rPr lang="en-US" sz="3200" dirty="0" err="1" smtClean="0"/>
              <a:t>Xun</a:t>
            </a:r>
            <a:r>
              <a:rPr lang="en-US" sz="3200" dirty="0" smtClean="0"/>
              <a:t> and May Fourth New Culture Movement </a:t>
            </a:r>
            <a:endParaRPr lang="en-US" sz="3200" dirty="0"/>
          </a:p>
        </p:txBody>
      </p:sp>
      <p:sp>
        <p:nvSpPr>
          <p:cNvPr id="3" name="Subtitle 2"/>
          <p:cNvSpPr>
            <a:spLocks noGrp="1"/>
          </p:cNvSpPr>
          <p:nvPr>
            <p:ph type="subTitle" idx="1"/>
          </p:nvPr>
        </p:nvSpPr>
        <p:spPr>
          <a:xfrm>
            <a:off x="579974" y="1270000"/>
            <a:ext cx="8005134" cy="5067076"/>
          </a:xfrm>
        </p:spPr>
        <p:txBody>
          <a:bodyPr>
            <a:normAutofit/>
          </a:bodyPr>
          <a:lstStyle/>
          <a:p>
            <a:pPr marL="457200" indent="-457200" algn="l">
              <a:buFont typeface="Arial"/>
              <a:buChar char="•"/>
            </a:pPr>
            <a:r>
              <a:rPr lang="en-US" sz="2400" dirty="0" smtClean="0"/>
              <a:t>Abolition of the Civic Service Exam in 1905</a:t>
            </a:r>
            <a:r>
              <a:rPr lang="zh-CN" altLang="en-US" sz="2400" dirty="0" smtClean="0"/>
              <a:t>，废除科举制</a:t>
            </a:r>
            <a:endParaRPr lang="en-US" altLang="zh-CN" sz="2400" dirty="0" smtClean="0"/>
          </a:p>
          <a:p>
            <a:pPr marL="457200" indent="-457200" algn="l">
              <a:buFont typeface="Arial"/>
              <a:buChar char="•"/>
            </a:pPr>
            <a:r>
              <a:rPr lang="en-US" altLang="zh-CN" sz="2400" dirty="0" smtClean="0"/>
              <a:t>May Fourth, 1919 </a:t>
            </a:r>
            <a:r>
              <a:rPr lang="zh-CN" altLang="en-US" sz="2400" dirty="0" smtClean="0"/>
              <a:t>五四新文化运动</a:t>
            </a:r>
            <a:endParaRPr lang="en-US" altLang="zh-CN" sz="2400" dirty="0" smtClean="0"/>
          </a:p>
          <a:p>
            <a:pPr marL="457200" indent="-457200" algn="l">
              <a:buFont typeface="Arial"/>
              <a:buChar char="•"/>
            </a:pPr>
            <a:r>
              <a:rPr lang="en-US" sz="2400" dirty="0" smtClean="0"/>
              <a:t>Mr. De and Mr. </a:t>
            </a:r>
            <a:r>
              <a:rPr lang="en-US" sz="2400" dirty="0" err="1" smtClean="0"/>
              <a:t>Sai</a:t>
            </a:r>
            <a:r>
              <a:rPr lang="en-US" sz="2400" dirty="0" smtClean="0"/>
              <a:t> </a:t>
            </a:r>
            <a:r>
              <a:rPr lang="zh-CN" altLang="en-US" sz="2400" dirty="0" smtClean="0"/>
              <a:t>德先生、赛先生</a:t>
            </a:r>
            <a:endParaRPr lang="en-US" sz="2400" dirty="0" smtClean="0"/>
          </a:p>
          <a:p>
            <a:pPr marL="457200" indent="-457200" algn="l">
              <a:buFont typeface="Arial"/>
              <a:buChar char="•"/>
            </a:pPr>
            <a:r>
              <a:rPr lang="en-US" sz="2400" dirty="0" smtClean="0"/>
              <a:t>Arthur Smith “Chinese Characteristics”</a:t>
            </a:r>
            <a:r>
              <a:rPr lang="zh-CN" altLang="en-US" sz="2400" dirty="0" smtClean="0"/>
              <a:t>，国民性</a:t>
            </a:r>
            <a:endParaRPr lang="en-US" sz="2400" dirty="0" smtClean="0"/>
          </a:p>
          <a:p>
            <a:pPr marL="457200" indent="-457200" algn="l">
              <a:buFont typeface="Arial"/>
              <a:buChar char="•"/>
            </a:pPr>
            <a:r>
              <a:rPr lang="en-US" sz="2400" dirty="0" smtClean="0"/>
              <a:t>Iconoclasm</a:t>
            </a:r>
            <a:r>
              <a:rPr lang="zh-CN" altLang="en-US" sz="2400" dirty="0" smtClean="0"/>
              <a:t>，孔教吃人，砸烂孔家店，孔子学院</a:t>
            </a:r>
            <a:r>
              <a:rPr lang="en-US" sz="2400" dirty="0" smtClean="0"/>
              <a:t> </a:t>
            </a:r>
          </a:p>
          <a:p>
            <a:pPr marL="457200" indent="-457200" algn="l">
              <a:buFont typeface="Arial"/>
              <a:buChar char="•"/>
            </a:pPr>
            <a:r>
              <a:rPr lang="en-US" sz="2400" dirty="0" smtClean="0"/>
              <a:t>Writer as the conscience and s</a:t>
            </a:r>
            <a:r>
              <a:rPr lang="en-US" altLang="zh-CN" sz="2400" dirty="0" smtClean="0"/>
              <a:t>oul</a:t>
            </a:r>
            <a:r>
              <a:rPr lang="en-US" sz="2400" dirty="0" smtClean="0"/>
              <a:t> of the nation, </a:t>
            </a:r>
            <a:r>
              <a:rPr lang="zh-CN" altLang="en-US" sz="2400" dirty="0" smtClean="0"/>
              <a:t>国魂</a:t>
            </a:r>
            <a:endParaRPr lang="en-US" altLang="zh-CN" sz="2400" dirty="0" smtClean="0"/>
          </a:p>
          <a:p>
            <a:pPr marL="457200" indent="-457200" algn="l">
              <a:buFont typeface="Arial"/>
              <a:buChar char="•"/>
            </a:pPr>
            <a:r>
              <a:rPr lang="en-US" altLang="zh-CN" sz="2400" dirty="0" smtClean="0"/>
              <a:t>Ambivalence,</a:t>
            </a:r>
            <a:r>
              <a:rPr lang="zh-CN" altLang="en-US" sz="2400" dirty="0" smtClean="0"/>
              <a:t> </a:t>
            </a:r>
            <a:r>
              <a:rPr lang="en-US" altLang="zh-CN" sz="2400" dirty="0" smtClean="0"/>
              <a:t>the</a:t>
            </a:r>
            <a:r>
              <a:rPr lang="zh-CN" altLang="en-US" sz="2400" dirty="0" smtClean="0"/>
              <a:t> </a:t>
            </a:r>
            <a:r>
              <a:rPr lang="en-US" altLang="zh-CN" sz="2400" dirty="0" smtClean="0"/>
              <a:t>League</a:t>
            </a:r>
            <a:r>
              <a:rPr lang="zh-CN" altLang="en-US" sz="2400" dirty="0" smtClean="0"/>
              <a:t> </a:t>
            </a:r>
            <a:r>
              <a:rPr lang="en-US" altLang="zh-CN" sz="2400" dirty="0" smtClean="0"/>
              <a:t>of</a:t>
            </a:r>
            <a:r>
              <a:rPr lang="zh-CN" altLang="en-US" sz="2400" dirty="0" smtClean="0"/>
              <a:t> </a:t>
            </a:r>
            <a:r>
              <a:rPr lang="en-US" altLang="zh-CN" sz="2400" dirty="0" smtClean="0"/>
              <a:t>Left-Wing</a:t>
            </a:r>
            <a:r>
              <a:rPr lang="zh-CN" altLang="en-US" sz="2400" dirty="0" smtClean="0"/>
              <a:t> </a:t>
            </a:r>
            <a:r>
              <a:rPr lang="en-US" altLang="zh-CN" sz="2400" dirty="0" smtClean="0"/>
              <a:t>Writers,</a:t>
            </a:r>
            <a:r>
              <a:rPr lang="zh-CN" altLang="en-US" sz="2400" dirty="0" smtClean="0"/>
              <a:t> 左联</a:t>
            </a:r>
            <a:endParaRPr lang="en-US" altLang="zh-CN" sz="2400" dirty="0" smtClean="0"/>
          </a:p>
          <a:p>
            <a:pPr marL="457200" indent="-457200" algn="l">
              <a:buFont typeface="Arial"/>
              <a:buChar char="•"/>
            </a:pPr>
            <a:r>
              <a:rPr lang="en-US" altLang="zh-CN" sz="2400" dirty="0" smtClean="0"/>
              <a:t>debate</a:t>
            </a:r>
            <a:r>
              <a:rPr lang="zh-CN" altLang="en-US" sz="2400" dirty="0" smtClean="0"/>
              <a:t> </a:t>
            </a:r>
            <a:r>
              <a:rPr lang="en-US" altLang="zh-CN" sz="2400" dirty="0" smtClean="0"/>
              <a:t>between</a:t>
            </a:r>
            <a:r>
              <a:rPr lang="zh-CN" altLang="en-US" sz="2400" dirty="0" smtClean="0"/>
              <a:t> </a:t>
            </a:r>
            <a:r>
              <a:rPr lang="en-US" altLang="zh-CN" sz="2400" dirty="0" smtClean="0"/>
              <a:t>Hu</a:t>
            </a:r>
            <a:r>
              <a:rPr lang="zh-CN" altLang="en-US" sz="2400" dirty="0" smtClean="0"/>
              <a:t> </a:t>
            </a:r>
            <a:r>
              <a:rPr lang="en-US" altLang="zh-CN" sz="2400" dirty="0" smtClean="0"/>
              <a:t>Shi</a:t>
            </a:r>
            <a:r>
              <a:rPr lang="zh-CN" altLang="en-US" sz="2400" dirty="0" smtClean="0"/>
              <a:t> </a:t>
            </a:r>
            <a:r>
              <a:rPr lang="en-US" altLang="zh-CN" sz="2400" dirty="0" smtClean="0"/>
              <a:t>and</a:t>
            </a:r>
            <a:r>
              <a:rPr lang="zh-CN" altLang="en-US" sz="2400" dirty="0" smtClean="0"/>
              <a:t> </a:t>
            </a:r>
            <a:r>
              <a:rPr lang="en-US" altLang="zh-CN" sz="2400" dirty="0" smtClean="0"/>
              <a:t>Li</a:t>
            </a:r>
            <a:r>
              <a:rPr lang="zh-CN" altLang="en-US" sz="2400" dirty="0" smtClean="0"/>
              <a:t> </a:t>
            </a:r>
            <a:r>
              <a:rPr lang="en-US" altLang="zh-CN" sz="2400" dirty="0" err="1" smtClean="0"/>
              <a:t>Dazhao</a:t>
            </a:r>
            <a:r>
              <a:rPr lang="en-US" altLang="zh-CN" sz="2400" dirty="0" smtClean="0"/>
              <a:t>,</a:t>
            </a:r>
            <a:r>
              <a:rPr lang="zh-CN" altLang="en-US" sz="2400" dirty="0" smtClean="0"/>
              <a:t> 少谈些主义，多解决些问题；</a:t>
            </a:r>
            <a:r>
              <a:rPr lang="en-US" altLang="zh-CN" sz="2400" dirty="0" smtClean="0"/>
              <a:t> </a:t>
            </a:r>
            <a:r>
              <a:rPr lang="zh-CN" altLang="en-US" sz="2400" dirty="0" smtClean="0"/>
              <a:t>不谈主义就解决不了问题；</a:t>
            </a:r>
            <a:endParaRPr lang="en-US" altLang="zh-CN" sz="2400" dirty="0" smtClean="0"/>
          </a:p>
        </p:txBody>
      </p:sp>
    </p:spTree>
    <p:extLst>
      <p:ext uri="{BB962C8B-B14F-4D97-AF65-F5344CB8AC3E}">
        <p14:creationId xmlns:p14="http://schemas.microsoft.com/office/powerpoint/2010/main" val="296368506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9974" y="422263"/>
            <a:ext cx="7772400" cy="887487"/>
          </a:xfrm>
        </p:spPr>
        <p:txBody>
          <a:bodyPr>
            <a:normAutofit/>
          </a:bodyPr>
          <a:lstStyle/>
          <a:p>
            <a:r>
              <a:rPr lang="en-US" dirty="0" smtClean="0"/>
              <a:t>China and the West </a:t>
            </a:r>
            <a:endParaRPr lang="en-US" dirty="0"/>
          </a:p>
        </p:txBody>
      </p:sp>
      <p:sp>
        <p:nvSpPr>
          <p:cNvPr id="3" name="Subtitle 2"/>
          <p:cNvSpPr>
            <a:spLocks noGrp="1"/>
          </p:cNvSpPr>
          <p:nvPr>
            <p:ph type="subTitle" idx="1"/>
          </p:nvPr>
        </p:nvSpPr>
        <p:spPr>
          <a:xfrm>
            <a:off x="579974" y="1508198"/>
            <a:ext cx="8005134" cy="4828878"/>
          </a:xfrm>
        </p:spPr>
        <p:txBody>
          <a:bodyPr>
            <a:normAutofit fontScale="85000" lnSpcReduction="10000"/>
          </a:bodyPr>
          <a:lstStyle/>
          <a:p>
            <a:pPr algn="l"/>
            <a:r>
              <a:rPr lang="en-US" dirty="0" smtClean="0"/>
              <a:t>But </a:t>
            </a:r>
            <a:r>
              <a:rPr lang="en-US" dirty="0"/>
              <a:t>in India</a:t>
            </a:r>
            <a:r>
              <a:rPr lang="en-US" dirty="0" smtClean="0"/>
              <a:t>,</a:t>
            </a:r>
            <a:r>
              <a:rPr lang="en-US" dirty="0"/>
              <a:t> </a:t>
            </a:r>
            <a:r>
              <a:rPr lang="en-US" dirty="0" smtClean="0"/>
              <a:t>it </a:t>
            </a:r>
            <a:r>
              <a:rPr lang="en-US" dirty="0"/>
              <a:t>[despotism] is normal: for here there is no sense of personal independence with which a state of despotism could be compared, and which would raise revolt in the soul; nothing approaching even a resentful protest against it, is left, except the corporeal smart, and the pain of being deprived of absolute necessaries and of pleasure. In the case of such a people, therefore, that which we call history is not to be looked for. … This [Hinduism] makes them incapable of writing history; all that happens is dissipated in their minds into confused dreams</a:t>
            </a:r>
            <a:r>
              <a:rPr lang="en-US" dirty="0" smtClean="0"/>
              <a:t>.</a:t>
            </a:r>
          </a:p>
          <a:p>
            <a:pPr algn="r"/>
            <a:r>
              <a:rPr lang="en-US" dirty="0" smtClean="0"/>
              <a:t>___Friedrich Hegel, </a:t>
            </a:r>
            <a:r>
              <a:rPr lang="en-US" i="1" dirty="0" smtClean="0"/>
              <a:t>The Philosophy of History</a:t>
            </a:r>
            <a:r>
              <a:rPr lang="en-US" altLang="zh-CN" dirty="0" smtClean="0"/>
              <a:t>,</a:t>
            </a:r>
            <a:r>
              <a:rPr lang="zh-CN" altLang="en-US" dirty="0" smtClean="0"/>
              <a:t> </a:t>
            </a:r>
            <a:r>
              <a:rPr lang="en-US" altLang="zh-CN" dirty="0" smtClean="0"/>
              <a:t>1805</a:t>
            </a:r>
            <a:r>
              <a:rPr lang="en-US" dirty="0" smtClean="0"/>
              <a:t> </a:t>
            </a:r>
          </a:p>
          <a:p>
            <a:pPr algn="l"/>
            <a:endParaRPr lang="en-US" dirty="0"/>
          </a:p>
          <a:p>
            <a:pPr algn="l"/>
            <a:endParaRPr lang="en-US" dirty="0"/>
          </a:p>
        </p:txBody>
      </p:sp>
    </p:spTree>
    <p:extLst>
      <p:ext uri="{BB962C8B-B14F-4D97-AF65-F5344CB8AC3E}">
        <p14:creationId xmlns:p14="http://schemas.microsoft.com/office/powerpoint/2010/main" val="385556365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9974" y="296333"/>
            <a:ext cx="7772400" cy="643467"/>
          </a:xfrm>
        </p:spPr>
        <p:txBody>
          <a:bodyPr>
            <a:normAutofit fontScale="90000"/>
          </a:bodyPr>
          <a:lstStyle/>
          <a:p>
            <a:r>
              <a:rPr lang="en-US" dirty="0" smtClean="0"/>
              <a:t>Modern China and its plight </a:t>
            </a:r>
            <a:endParaRPr lang="en-US" dirty="0"/>
          </a:p>
        </p:txBody>
      </p:sp>
      <p:sp>
        <p:nvSpPr>
          <p:cNvPr id="3" name="Subtitle 2"/>
          <p:cNvSpPr>
            <a:spLocks noGrp="1"/>
          </p:cNvSpPr>
          <p:nvPr>
            <p:ph type="subTitle" idx="1"/>
          </p:nvPr>
        </p:nvSpPr>
        <p:spPr>
          <a:xfrm>
            <a:off x="579974" y="1270000"/>
            <a:ext cx="8005134" cy="5067076"/>
          </a:xfrm>
        </p:spPr>
        <p:txBody>
          <a:bodyPr>
            <a:normAutofit fontScale="55000" lnSpcReduction="20000"/>
          </a:bodyPr>
          <a:lstStyle/>
          <a:p>
            <a:pPr algn="l"/>
            <a:r>
              <a:rPr lang="en-US" dirty="0" smtClean="0"/>
              <a:t>If </a:t>
            </a:r>
            <a:r>
              <a:rPr lang="en-US" dirty="0"/>
              <a:t>intercourse between Western nations and China is to be fruitful, we must cease to regard ourselves as missionaries of a superior civilization, or, worse still, as men who have a right to exploit, oppress, and swindle the Chinese because they are an "inferior" race. I do not see any reason to believe that the Chinese are inferior to ourselves; and I think most Europeans, who have any intimate knowledge of China, would take the same view. </a:t>
            </a:r>
            <a:r>
              <a:rPr lang="en-US" dirty="0" smtClean="0"/>
              <a:t>. . . Progress </a:t>
            </a:r>
            <a:r>
              <a:rPr lang="en-US" dirty="0"/>
              <a:t>and efficiency, for example, make no appeal to the Chinese, except to those who have come under Western influence. By valuing progress and efficiency, we have secured power and wealth; by ignoring them, the Chinese, until we brought disturbance, secured on the whole a peaceable existence and a life full of enjoyment. </a:t>
            </a:r>
            <a:r>
              <a:rPr lang="en-US" dirty="0" smtClean="0"/>
              <a:t>…Our </a:t>
            </a:r>
            <a:r>
              <a:rPr lang="en-US" dirty="0"/>
              <a:t>industrialism, our militarism, our love of progress, our missionary zeal, our imperialism, our passion for dominating and organizing, all spring from a </a:t>
            </a:r>
            <a:r>
              <a:rPr lang="en-US" dirty="0" smtClean="0"/>
              <a:t>super-flux </a:t>
            </a:r>
            <a:r>
              <a:rPr lang="en-US" dirty="0"/>
              <a:t>of the itch for activity. </a:t>
            </a:r>
            <a:r>
              <a:rPr lang="en-US" dirty="0" smtClean="0"/>
              <a:t>The </a:t>
            </a:r>
            <a:r>
              <a:rPr lang="en-US" dirty="0"/>
              <a:t>Chinese have discovered, and have </a:t>
            </a:r>
            <a:r>
              <a:rPr lang="en-US" dirty="0" smtClean="0"/>
              <a:t>practiced </a:t>
            </a:r>
            <a:r>
              <a:rPr lang="en-US" dirty="0"/>
              <a:t>for many centuries, a way of life which, if it could be adopted by all the world, would make all the world happy. We Europeans have not. Our way of life demands strife, exploitation, restless change, discontent and destruction. Efficiency directed to destruction can only end in annihilation, and it is to this consummation that our civilization is tending, if it cannot learn some of that wisdom for which it despises the </a:t>
            </a:r>
            <a:r>
              <a:rPr lang="en-US" dirty="0" smtClean="0"/>
              <a:t>East.</a:t>
            </a:r>
          </a:p>
          <a:p>
            <a:pPr algn="r"/>
            <a:r>
              <a:rPr lang="en-US" dirty="0" smtClean="0"/>
              <a:t>_______Bertrand Russell, </a:t>
            </a:r>
            <a:r>
              <a:rPr lang="en-US" i="1" dirty="0" smtClean="0"/>
              <a:t>The Problems of China</a:t>
            </a:r>
            <a:r>
              <a:rPr lang="en-US" altLang="zh-CN" i="1" dirty="0" smtClean="0"/>
              <a:t>,</a:t>
            </a:r>
            <a:r>
              <a:rPr lang="zh-CN" altLang="en-US" i="1" dirty="0" smtClean="0"/>
              <a:t> </a:t>
            </a:r>
            <a:r>
              <a:rPr lang="en-US" altLang="zh-CN" dirty="0" smtClean="0"/>
              <a:t>1922</a:t>
            </a:r>
            <a:endParaRPr lang="en-US" dirty="0"/>
          </a:p>
        </p:txBody>
      </p:sp>
    </p:spTree>
    <p:extLst>
      <p:ext uri="{BB962C8B-B14F-4D97-AF65-F5344CB8AC3E}">
        <p14:creationId xmlns:p14="http://schemas.microsoft.com/office/powerpoint/2010/main" val="314847179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9974" y="296333"/>
            <a:ext cx="7772400" cy="643467"/>
          </a:xfrm>
        </p:spPr>
        <p:txBody>
          <a:bodyPr>
            <a:normAutofit/>
          </a:bodyPr>
          <a:lstStyle/>
          <a:p>
            <a:r>
              <a:rPr lang="en-US" sz="3600" dirty="0" smtClean="0"/>
              <a:t>What’s “wrong” with traditional China  </a:t>
            </a:r>
            <a:endParaRPr lang="en-US" sz="3600" dirty="0"/>
          </a:p>
        </p:txBody>
      </p:sp>
      <p:sp>
        <p:nvSpPr>
          <p:cNvPr id="3" name="Subtitle 2"/>
          <p:cNvSpPr>
            <a:spLocks noGrp="1"/>
          </p:cNvSpPr>
          <p:nvPr>
            <p:ph type="subTitle" idx="1"/>
          </p:nvPr>
        </p:nvSpPr>
        <p:spPr>
          <a:xfrm>
            <a:off x="579974" y="1270000"/>
            <a:ext cx="8005134" cy="5067076"/>
          </a:xfrm>
        </p:spPr>
        <p:txBody>
          <a:bodyPr>
            <a:normAutofit fontScale="70000" lnSpcReduction="20000"/>
          </a:bodyPr>
          <a:lstStyle/>
          <a:p>
            <a:pPr algn="l"/>
            <a:r>
              <a:rPr lang="en-US" dirty="0" smtClean="0"/>
              <a:t>The </a:t>
            </a:r>
            <a:r>
              <a:rPr lang="en-US" dirty="0"/>
              <a:t>ubiquitous potential presence of a balanced, totalized, dimension of meaning may partially explain why a fully realized sense of the tragic does not materialize in Chinese narrative. …. But in each case the implicit understanding of the logical interrelation between these fictional characters’ particular situation and the overall structure of existential intelligibility serves to blunt the pity and fear the reader experiences as he witnesses their individual destinies. In other words, Chinese narrative is replete with individuals in tragic situations, but the secure inviolability of the underlying affirmation of existence in its totality precludes the possibility of the individual’s tragic fate taking on the proportions of a cosmic tragedy. Instead, the bitterness of the particular case of mortality ultimately settles back into ceaseless alternation of patterns of joy and sorrow, exhilaration and despair, which go to make up an essentially affirmative view of the universe of experience. </a:t>
            </a:r>
            <a:endParaRPr lang="en-US" dirty="0" smtClean="0"/>
          </a:p>
          <a:p>
            <a:pPr algn="r"/>
            <a:r>
              <a:rPr lang="en-US" dirty="0" smtClean="0"/>
              <a:t>–</a:t>
            </a:r>
            <a:r>
              <a:rPr lang="en-US" dirty="0"/>
              <a:t>Andrew </a:t>
            </a:r>
            <a:r>
              <a:rPr lang="en-US" dirty="0" err="1"/>
              <a:t>Plaks</a:t>
            </a:r>
            <a:r>
              <a:rPr lang="en-US" dirty="0"/>
              <a:t>, </a:t>
            </a:r>
            <a:r>
              <a:rPr lang="en-US" i="1" dirty="0"/>
              <a:t>Chinese Narrative</a:t>
            </a:r>
            <a:r>
              <a:rPr lang="en-US" dirty="0" smtClean="0">
                <a:effectLst/>
              </a:rPr>
              <a:t> </a:t>
            </a:r>
            <a:endParaRPr lang="en-US" i="1" dirty="0"/>
          </a:p>
        </p:txBody>
      </p:sp>
    </p:spTree>
    <p:extLst>
      <p:ext uri="{BB962C8B-B14F-4D97-AF65-F5344CB8AC3E}">
        <p14:creationId xmlns:p14="http://schemas.microsoft.com/office/powerpoint/2010/main" val="83493288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9974" y="296333"/>
            <a:ext cx="7772400" cy="643467"/>
          </a:xfrm>
        </p:spPr>
        <p:txBody>
          <a:bodyPr>
            <a:normAutofit/>
          </a:bodyPr>
          <a:lstStyle/>
          <a:p>
            <a:r>
              <a:rPr lang="en-US" sz="3600" dirty="0" smtClean="0"/>
              <a:t>What’s “wrong” with traditional China  </a:t>
            </a:r>
            <a:endParaRPr lang="en-US" sz="3600" dirty="0"/>
          </a:p>
        </p:txBody>
      </p:sp>
      <p:sp>
        <p:nvSpPr>
          <p:cNvPr id="3" name="Subtitle 2"/>
          <p:cNvSpPr>
            <a:spLocks noGrp="1"/>
          </p:cNvSpPr>
          <p:nvPr>
            <p:ph type="subTitle" idx="1"/>
          </p:nvPr>
        </p:nvSpPr>
        <p:spPr>
          <a:xfrm>
            <a:off x="579974" y="1270000"/>
            <a:ext cx="8005134" cy="5067076"/>
          </a:xfrm>
        </p:spPr>
        <p:txBody>
          <a:bodyPr>
            <a:normAutofit fontScale="47500" lnSpcReduction="20000"/>
          </a:bodyPr>
          <a:lstStyle/>
          <a:p>
            <a:pPr algn="l" fontAlgn="base"/>
            <a:r>
              <a:rPr lang="en-US" dirty="0"/>
              <a:t>The late Dr. Hu Shih, eminent historian of Chinese thought and culture, used to say with sly delight that centuries of Christian missionaries had been frustrated and chagrined by the apparent inability of Chinese to take sin seriously. Were we to work out fully all the consequences for Chinese society of the model offered by an organismic cosmos functioning through the dynamism of harmony, we might well be able to relate the absence of a sense of sin to it. For in such a cosmos there can be no parts wrongfully present; everything that exists belongs, even if no more appropriately than as the consequence of a temporary imbalance, a disharmony. Evil as a positive or active force cannot exist; much less can it be frighteningly personified. No devils can struggle with good forces for mastery of humans and the universe, and people’s errors, unlike sin in other worlds, can neither offend personal gods not threaten a person’s individual existence. The question of immortality in a future that “really counts”–if one is lucky enough or good enough to transcend the material present reality–does not even arise. The being true in the Great Tradition, countertendencies in the popular religions in China’s highly congruent culture were correspondingly weakened. The consequence of such a definition of the problem of evil for the Chinese character seems to be something like the issue at stake in the frequently encountered distinction between shame cultures and guilt cultures. Whether this formula, derived by anthropologists from observations of relatively simple cultures, will have lasting value when applied to a civilization as complex as that of traditional China may be questioned. But it suggests that further hypotheses about Chinese traditional character and personality types might well be guided by some reference to a cosmology which apparently releases people from the mechanical workings of fear and sin doctrines, and offers them a less threatened and less threatening personal relationship to their cosmos. Yet Chinese ethical philosophy in all periods stresses the necessity to engage in self -examination and self-correction; the philosophic foundations for a moral responsibility were not lacking</a:t>
            </a:r>
            <a:r>
              <a:rPr lang="en-US" dirty="0" smtClean="0"/>
              <a:t>.</a:t>
            </a:r>
          </a:p>
          <a:p>
            <a:pPr algn="l" fontAlgn="base"/>
            <a:endParaRPr lang="en-US" dirty="0"/>
          </a:p>
          <a:p>
            <a:pPr algn="r" fontAlgn="base"/>
            <a:r>
              <a:rPr lang="en-US" dirty="0" smtClean="0"/>
              <a:t>___</a:t>
            </a:r>
            <a:r>
              <a:rPr lang="en-US" dirty="0" err="1" smtClean="0"/>
              <a:t>Federick</a:t>
            </a:r>
            <a:r>
              <a:rPr lang="en-US" dirty="0" smtClean="0"/>
              <a:t> Mote, </a:t>
            </a:r>
            <a:r>
              <a:rPr lang="en-US" dirty="0"/>
              <a:t> </a:t>
            </a:r>
            <a:r>
              <a:rPr lang="en-US" dirty="0" smtClean="0"/>
              <a:t>Intellectual Foundations of China, PP. 21-22</a:t>
            </a:r>
            <a:endParaRPr lang="en-US" dirty="0"/>
          </a:p>
          <a:p>
            <a:r>
              <a:rPr lang="en-US" dirty="0"/>
              <a:t> </a:t>
            </a:r>
          </a:p>
          <a:p>
            <a:pPr algn="l"/>
            <a:endParaRPr lang="en-US" i="1" dirty="0"/>
          </a:p>
        </p:txBody>
      </p:sp>
    </p:spTree>
    <p:extLst>
      <p:ext uri="{BB962C8B-B14F-4D97-AF65-F5344CB8AC3E}">
        <p14:creationId xmlns:p14="http://schemas.microsoft.com/office/powerpoint/2010/main" val="148151957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9974" y="296333"/>
            <a:ext cx="7772400" cy="643467"/>
          </a:xfrm>
        </p:spPr>
        <p:txBody>
          <a:bodyPr>
            <a:normAutofit/>
          </a:bodyPr>
          <a:lstStyle/>
          <a:p>
            <a:r>
              <a:rPr lang="en-US" sz="3600" dirty="0" smtClean="0"/>
              <a:t>What’s “wrong” with traditional China  </a:t>
            </a:r>
            <a:endParaRPr lang="en-US" sz="3600" dirty="0"/>
          </a:p>
        </p:txBody>
      </p:sp>
      <p:sp>
        <p:nvSpPr>
          <p:cNvPr id="3" name="Subtitle 2"/>
          <p:cNvSpPr>
            <a:spLocks noGrp="1"/>
          </p:cNvSpPr>
          <p:nvPr>
            <p:ph type="subTitle" idx="1"/>
          </p:nvPr>
        </p:nvSpPr>
        <p:spPr>
          <a:xfrm>
            <a:off x="579974" y="1270000"/>
            <a:ext cx="8005134" cy="5067076"/>
          </a:xfrm>
        </p:spPr>
        <p:txBody>
          <a:bodyPr>
            <a:normAutofit fontScale="70000" lnSpcReduction="20000"/>
          </a:bodyPr>
          <a:lstStyle/>
          <a:p>
            <a:pPr algn="l"/>
            <a:r>
              <a:rPr lang="en-US" dirty="0" smtClean="0"/>
              <a:t>For </a:t>
            </a:r>
            <a:r>
              <a:rPr lang="en-US" dirty="0"/>
              <a:t>instance, the Frenchman Maupassant’s </a:t>
            </a:r>
            <a:r>
              <a:rPr lang="en-US" dirty="0" err="1"/>
              <a:t>Une</a:t>
            </a:r>
            <a:r>
              <a:rPr lang="en-US" dirty="0"/>
              <a:t> vie is human literature about the animal passions of man; China’s </a:t>
            </a:r>
            <a:r>
              <a:rPr lang="en-US" i="1" dirty="0"/>
              <a:t>Prayer Mat of Flesh</a:t>
            </a:r>
            <a:r>
              <a:rPr lang="en-US" dirty="0"/>
              <a:t>, however, is a piece of non-human literature. The Russian </a:t>
            </a:r>
            <a:r>
              <a:rPr lang="en-US" dirty="0" err="1"/>
              <a:t>Kuprin’s</a:t>
            </a:r>
            <a:r>
              <a:rPr lang="en-US" dirty="0"/>
              <a:t> novel </a:t>
            </a:r>
            <a:r>
              <a:rPr lang="en-US" dirty="0" err="1"/>
              <a:t>Jama</a:t>
            </a:r>
            <a:r>
              <a:rPr lang="en-US" dirty="0"/>
              <a:t> is literature describing the lives of prostitutes, but China’s </a:t>
            </a:r>
            <a:r>
              <a:rPr lang="en-US" i="1" dirty="0"/>
              <a:t>Nine-tailed Tortoise</a:t>
            </a:r>
            <a:r>
              <a:rPr lang="en-US" dirty="0"/>
              <a:t> is non-human literature. The difference lies merely in the different attitudes conveyed by the work, one is dignified and one is profligate; one has aspirations for human life and therefore feels grief and anger in the face of inhuman life, whereas the other is complacent about human life, and the author even seems to derive a feeling of satisfaction from it, and in many cases to deal with his material in an attitude of amusement and provocation. In one simple sentence: the difference between human and non-human literature lies in the attitude that informs the writing; whether it affirms human life or inhuman life. </a:t>
            </a:r>
            <a:endParaRPr lang="en-US" dirty="0" smtClean="0"/>
          </a:p>
          <a:p>
            <a:pPr algn="r"/>
            <a:endParaRPr lang="en-US" dirty="0" smtClean="0"/>
          </a:p>
          <a:p>
            <a:pPr algn="r"/>
            <a:r>
              <a:rPr lang="en-US" dirty="0" smtClean="0"/>
              <a:t>–</a:t>
            </a:r>
            <a:r>
              <a:rPr lang="en-US" dirty="0"/>
              <a:t>Zhou </a:t>
            </a:r>
            <a:r>
              <a:rPr lang="en-US" dirty="0" err="1"/>
              <a:t>Zuoren</a:t>
            </a:r>
            <a:r>
              <a:rPr lang="en-US" dirty="0"/>
              <a:t>, </a:t>
            </a:r>
            <a:r>
              <a:rPr lang="en-US" i="1" dirty="0"/>
              <a:t>Humane </a:t>
            </a:r>
            <a:r>
              <a:rPr lang="en-US" i="1" dirty="0" smtClean="0"/>
              <a:t>Literature</a:t>
            </a:r>
            <a:r>
              <a:rPr lang="zh-CN" altLang="en-US" i="1" dirty="0" smtClean="0"/>
              <a:t>，</a:t>
            </a:r>
            <a:r>
              <a:rPr lang="zh-CN" altLang="en-US" dirty="0" smtClean="0"/>
              <a:t>人的文学，</a:t>
            </a:r>
            <a:r>
              <a:rPr lang="en-US" altLang="zh-CN" dirty="0" smtClean="0"/>
              <a:t>1918</a:t>
            </a:r>
            <a:r>
              <a:rPr lang="en-US" dirty="0" smtClean="0">
                <a:effectLst/>
              </a:rPr>
              <a:t> </a:t>
            </a:r>
            <a:endParaRPr lang="en-US" dirty="0"/>
          </a:p>
        </p:txBody>
      </p:sp>
    </p:spTree>
    <p:extLst>
      <p:ext uri="{BB962C8B-B14F-4D97-AF65-F5344CB8AC3E}">
        <p14:creationId xmlns:p14="http://schemas.microsoft.com/office/powerpoint/2010/main" val="26479083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9974" y="296333"/>
            <a:ext cx="7772400" cy="643467"/>
          </a:xfrm>
        </p:spPr>
        <p:txBody>
          <a:bodyPr>
            <a:normAutofit/>
          </a:bodyPr>
          <a:lstStyle/>
          <a:p>
            <a:r>
              <a:rPr lang="en-US" sz="3600" dirty="0" smtClean="0"/>
              <a:t>What’s “wrong” with traditional China  </a:t>
            </a:r>
            <a:endParaRPr lang="en-US" sz="3600" dirty="0"/>
          </a:p>
        </p:txBody>
      </p:sp>
      <p:sp>
        <p:nvSpPr>
          <p:cNvPr id="3" name="Subtitle 2"/>
          <p:cNvSpPr>
            <a:spLocks noGrp="1"/>
          </p:cNvSpPr>
          <p:nvPr>
            <p:ph type="subTitle" idx="1"/>
          </p:nvPr>
        </p:nvSpPr>
        <p:spPr>
          <a:xfrm>
            <a:off x="579974" y="1270000"/>
            <a:ext cx="8005134" cy="5067076"/>
          </a:xfrm>
        </p:spPr>
        <p:txBody>
          <a:bodyPr>
            <a:normAutofit fontScale="70000" lnSpcReduction="20000"/>
          </a:bodyPr>
          <a:lstStyle/>
          <a:p>
            <a:pPr algn="l"/>
            <a:r>
              <a:rPr lang="en-US" dirty="0"/>
              <a:t>Chinese literature today is lifeless and stale, unable to stand next to that of Europe. . . . . The problem of Confucianism has been attracting much attention in the nation: this is the first indication of the revolution in ethics and morality. ... The classical literature is pompous and pedantic and has lost the principles of expressiveness and realistic description. Eremitic literature is highly obscure and abstruse and is self-satisfied writing that provides no benefit to the majority of its readers. In form, Chinese literature has followed old precedents; it has flesh without bones and body without soul. It is a decorative and not a practical product. In content, its vision does not go beyond kings, officials, spirits, ghosts, and the fortunes or misfortunes of individuals. As for the universe, or human life, or society--they are simply beyond its ken. Such are the common failings of these three kinds of </a:t>
            </a:r>
            <a:r>
              <a:rPr lang="en-US" dirty="0" smtClean="0"/>
              <a:t>literature.</a:t>
            </a:r>
          </a:p>
          <a:p>
            <a:pPr algn="r"/>
            <a:endParaRPr lang="en-US" dirty="0" smtClean="0"/>
          </a:p>
          <a:p>
            <a:pPr algn="r"/>
            <a:r>
              <a:rPr lang="en-US" dirty="0" smtClean="0"/>
              <a:t>–Chen </a:t>
            </a:r>
            <a:r>
              <a:rPr lang="en-US" dirty="0" err="1" smtClean="0"/>
              <a:t>Duxiu</a:t>
            </a:r>
            <a:r>
              <a:rPr lang="en-US" dirty="0" smtClean="0"/>
              <a:t>, </a:t>
            </a:r>
            <a:r>
              <a:rPr lang="en-US" i="1" dirty="0" smtClean="0"/>
              <a:t>On Literary Revolution</a:t>
            </a:r>
            <a:r>
              <a:rPr lang="zh-CN" altLang="en-US" dirty="0" smtClean="0"/>
              <a:t>，文学革命，</a:t>
            </a:r>
            <a:r>
              <a:rPr lang="en-US" altLang="zh-CN" dirty="0" smtClean="0"/>
              <a:t>1917</a:t>
            </a:r>
            <a:r>
              <a:rPr lang="en-US" i="1" dirty="0" smtClean="0">
                <a:effectLst/>
              </a:rPr>
              <a:t> </a:t>
            </a:r>
            <a:endParaRPr lang="en-US" i="1" dirty="0"/>
          </a:p>
        </p:txBody>
      </p:sp>
    </p:spTree>
    <p:extLst>
      <p:ext uri="{BB962C8B-B14F-4D97-AF65-F5344CB8AC3E}">
        <p14:creationId xmlns:p14="http://schemas.microsoft.com/office/powerpoint/2010/main" val="21952603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9974" y="296333"/>
            <a:ext cx="7772400" cy="643467"/>
          </a:xfrm>
        </p:spPr>
        <p:txBody>
          <a:bodyPr>
            <a:normAutofit/>
          </a:bodyPr>
          <a:lstStyle/>
          <a:p>
            <a:r>
              <a:rPr lang="en-US" sz="3600" dirty="0" smtClean="0"/>
              <a:t>What’s “wrong” with traditional China  </a:t>
            </a:r>
            <a:endParaRPr lang="en-US" sz="3600" dirty="0"/>
          </a:p>
        </p:txBody>
      </p:sp>
      <p:sp>
        <p:nvSpPr>
          <p:cNvPr id="3" name="Subtitle 2"/>
          <p:cNvSpPr>
            <a:spLocks noGrp="1"/>
          </p:cNvSpPr>
          <p:nvPr>
            <p:ph type="subTitle" idx="1"/>
          </p:nvPr>
        </p:nvSpPr>
        <p:spPr>
          <a:xfrm>
            <a:off x="579974" y="1270000"/>
            <a:ext cx="8005134" cy="5067076"/>
          </a:xfrm>
        </p:spPr>
        <p:txBody>
          <a:bodyPr>
            <a:normAutofit fontScale="77500" lnSpcReduction="20000"/>
          </a:bodyPr>
          <a:lstStyle/>
          <a:p>
            <a:pPr algn="l"/>
            <a:r>
              <a:rPr lang="en-US" dirty="0"/>
              <a:t>One absolutely central aspect of the concept of moral autonomy in Western philosophy involves distinguishing morality proper from conventional mores. … This basic element of autonomy in Western ethical theory generates the distinction between codes of etiquette, fashion, and customs, on the one hand, and morality on the other. Etiquette, fashion and customs are products of history. They are, from moral point of view, accidental. One can always ask whether one ought to follow accepted and established prescriptions. It does not follow from mere existence of any such system that its prescriptions are morally correct. It may fairly be asked if Confucius’s traditionalist political philosophy has this distinct concept of morality at all. </a:t>
            </a:r>
            <a:endParaRPr lang="en-US" dirty="0" smtClean="0"/>
          </a:p>
          <a:p>
            <a:pPr algn="r"/>
            <a:r>
              <a:rPr lang="en-US" dirty="0" smtClean="0"/>
              <a:t>__Chad </a:t>
            </a:r>
            <a:r>
              <a:rPr lang="en-US" dirty="0"/>
              <a:t>Hansen, “Punishment and Dignity in China” in </a:t>
            </a:r>
            <a:r>
              <a:rPr lang="en-US" i="1" dirty="0"/>
              <a:t>Individualism and Holism</a:t>
            </a:r>
            <a:endParaRPr lang="en-US" dirty="0"/>
          </a:p>
          <a:p>
            <a:pPr algn="l"/>
            <a:endParaRPr lang="en-US" i="1" dirty="0"/>
          </a:p>
        </p:txBody>
      </p:sp>
    </p:spTree>
    <p:extLst>
      <p:ext uri="{BB962C8B-B14F-4D97-AF65-F5344CB8AC3E}">
        <p14:creationId xmlns:p14="http://schemas.microsoft.com/office/powerpoint/2010/main" val="168030312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9974" y="296333"/>
            <a:ext cx="7772400" cy="838200"/>
          </a:xfrm>
        </p:spPr>
        <p:txBody>
          <a:bodyPr>
            <a:normAutofit/>
          </a:bodyPr>
          <a:lstStyle/>
          <a:p>
            <a:r>
              <a:rPr lang="en-US" sz="3200" dirty="0" smtClean="0"/>
              <a:t>May Fourth Anti-Traditionalis</a:t>
            </a:r>
            <a:r>
              <a:rPr lang="en-US" altLang="zh-CN" sz="3200" dirty="0" smtClean="0"/>
              <a:t>t</a:t>
            </a:r>
            <a:r>
              <a:rPr lang="zh-CN" altLang="en-US" sz="3200" dirty="0" smtClean="0"/>
              <a:t> </a:t>
            </a:r>
            <a:r>
              <a:rPr lang="en-US" altLang="zh-CN" sz="3200" dirty="0" smtClean="0"/>
              <a:t>Attitude</a:t>
            </a:r>
            <a:r>
              <a:rPr lang="en-US" sz="3200" dirty="0" smtClean="0"/>
              <a:t> </a:t>
            </a:r>
            <a:endParaRPr lang="en-US" sz="3200" dirty="0"/>
          </a:p>
        </p:txBody>
      </p:sp>
      <p:sp>
        <p:nvSpPr>
          <p:cNvPr id="3" name="Subtitle 2"/>
          <p:cNvSpPr>
            <a:spLocks noGrp="1"/>
          </p:cNvSpPr>
          <p:nvPr>
            <p:ph type="subTitle" idx="1"/>
          </p:nvPr>
        </p:nvSpPr>
        <p:spPr>
          <a:xfrm>
            <a:off x="579974" y="1921932"/>
            <a:ext cx="8005134" cy="4241801"/>
          </a:xfrm>
        </p:spPr>
        <p:txBody>
          <a:bodyPr>
            <a:normAutofit fontScale="92500" lnSpcReduction="10000"/>
          </a:bodyPr>
          <a:lstStyle/>
          <a:p>
            <a:r>
              <a:rPr lang="en-US" sz="3600" dirty="0"/>
              <a:t>“This new rhetoric is deceptively simple: since China’s backwardness had deep roots in Chinese polity, society, and culture, the total transformation of Chinese-ness is a precondition for China’s modernization.” </a:t>
            </a:r>
            <a:endParaRPr lang="en-US" sz="3600" dirty="0" smtClean="0"/>
          </a:p>
          <a:p>
            <a:endParaRPr lang="en-US" dirty="0" smtClean="0"/>
          </a:p>
          <a:p>
            <a:r>
              <a:rPr lang="en-US" sz="2000" dirty="0" smtClean="0"/>
              <a:t>_____</a:t>
            </a:r>
            <a:r>
              <a:rPr lang="en-US" sz="2000" dirty="0" err="1" smtClean="0"/>
              <a:t>Tu</a:t>
            </a:r>
            <a:r>
              <a:rPr lang="en-US" sz="2000" dirty="0" smtClean="0"/>
              <a:t> Wei-</a:t>
            </a:r>
            <a:r>
              <a:rPr lang="en-US" sz="2000" dirty="0" err="1" smtClean="0"/>
              <a:t>ming</a:t>
            </a:r>
            <a:r>
              <a:rPr lang="en-US" sz="2000" i="1" dirty="0" smtClean="0"/>
              <a:t>, </a:t>
            </a:r>
            <a:r>
              <a:rPr lang="en-US" sz="2000" dirty="0" smtClean="0"/>
              <a:t>ed. </a:t>
            </a:r>
            <a:r>
              <a:rPr lang="en-US" sz="2000" i="1" dirty="0" smtClean="0"/>
              <a:t>The </a:t>
            </a:r>
            <a:r>
              <a:rPr lang="en-US" sz="2000" i="1" dirty="0"/>
              <a:t>Living Tree, The Changing Meaning of Being Chinese Today,</a:t>
            </a:r>
            <a:r>
              <a:rPr lang="en-US" sz="2000" dirty="0"/>
              <a:t> </a:t>
            </a:r>
            <a:r>
              <a:rPr lang="en-US" sz="2000" dirty="0" smtClean="0"/>
              <a:t>Stanford </a:t>
            </a:r>
            <a:r>
              <a:rPr lang="en-US" sz="2000" dirty="0"/>
              <a:t>UP, </a:t>
            </a:r>
            <a:r>
              <a:rPr lang="en-US" sz="2000" dirty="0" smtClean="0"/>
              <a:t>1994</a:t>
            </a:r>
            <a:endParaRPr lang="en-US" sz="2000" dirty="0"/>
          </a:p>
          <a:p>
            <a:r>
              <a:rPr lang="en-US" dirty="0"/>
              <a:t> </a:t>
            </a:r>
            <a:endParaRPr lang="en-US" i="1" dirty="0"/>
          </a:p>
        </p:txBody>
      </p:sp>
    </p:spTree>
    <p:extLst>
      <p:ext uri="{BB962C8B-B14F-4D97-AF65-F5344CB8AC3E}">
        <p14:creationId xmlns:p14="http://schemas.microsoft.com/office/powerpoint/2010/main" val="37531870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12427</TotalTime>
  <Words>1677</Words>
  <Application>Microsoft Macintosh PowerPoint</Application>
  <PresentationFormat>On-screen Show (4:3)</PresentationFormat>
  <Paragraphs>53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How is China modern? </vt:lpstr>
      <vt:lpstr>China and the West </vt:lpstr>
      <vt:lpstr>Modern China and its plight </vt:lpstr>
      <vt:lpstr>What’s “wrong” with traditional China  </vt:lpstr>
      <vt:lpstr>What’s “wrong” with traditional China  </vt:lpstr>
      <vt:lpstr>What’s “wrong” with traditional China  </vt:lpstr>
      <vt:lpstr>What’s “wrong” with traditional China  </vt:lpstr>
      <vt:lpstr>What’s “wrong” with traditional China  </vt:lpstr>
      <vt:lpstr>May Fourth Anti-Traditionalist Attitude </vt:lpstr>
      <vt:lpstr>Lu Xun and May Fourth New Culture Movement </vt:lpstr>
    </vt:vector>
  </TitlesOfParts>
  <Company>The College of Wooster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is China modern? </dc:title>
  <dc:creator>Rujie Wang</dc:creator>
  <cp:lastModifiedBy>Rujie Wang</cp:lastModifiedBy>
  <cp:revision>23</cp:revision>
  <dcterms:created xsi:type="dcterms:W3CDTF">2015-04-24T00:03:36Z</dcterms:created>
  <dcterms:modified xsi:type="dcterms:W3CDTF">2015-08-18T21:44:40Z</dcterms:modified>
</cp:coreProperties>
</file>